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7" r:id="rId4"/>
    <p:sldId id="258" r:id="rId5"/>
    <p:sldId id="259" r:id="rId6"/>
    <p:sldId id="260" r:id="rId7"/>
    <p:sldId id="277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1" d="100"/>
          <a:sy n="61" d="100"/>
        </p:scale>
        <p:origin x="56" y="3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4033B-BC57-4302-BB63-3935D6A326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2225BF-653F-4B82-8DCB-11F4ED872A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983D7-C30A-4D17-95BB-18160D5D1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CDCCA-AE8A-476E-8362-911FEE1A6666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4484AC-2FC3-4AFE-ABBB-36757B687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F0C13-71A2-4B9D-9CF2-D428D3874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BB017-91C9-4478-8E1A-D9DE69F18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199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F7D1A-1CDF-4DB0-8B6F-25B39EE60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E2A2EC-6F0E-4273-9442-9C7CAE58A9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5533F6-A337-4E2B-B105-063B059C6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CDCCA-AE8A-476E-8362-911FEE1A6666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6E277-2815-4A9C-970D-78CE99229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CB8FC-406A-4E9B-BE20-D6A9257E4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BB017-91C9-4478-8E1A-D9DE69F18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204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14A132-E9EA-4648-854E-274EB88C76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1649D2-3E6A-47B6-A96F-E1FBA9612F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519C9A-B697-4F3F-9A31-742F0212C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CDCCA-AE8A-476E-8362-911FEE1A6666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E6D742-DF16-409D-BA8E-83187CA3F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D16B38-9BDC-4735-BBF4-B5C66BB51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BB017-91C9-4478-8E1A-D9DE69F18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792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F8476-1C4E-4509-AC56-954CCE924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699B9A-B509-40B2-84CE-3E79ADB0B7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151222-03BB-4D06-92A2-CDB012D3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CDCCA-AE8A-476E-8362-911FEE1A6666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314F46-73D7-4D35-B303-659528DDE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4B6BE6-2C0B-43E6-A235-661733C7C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BB017-91C9-4478-8E1A-D9DE69F18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286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17E66-5966-4B80-8778-B6126908B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A8B823-3362-4DE2-9499-DC795BA58D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ACD25-7C1C-467E-8AA3-57229C3D4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CDCCA-AE8A-476E-8362-911FEE1A6666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0B86F3-A690-4867-8A91-3482562F8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8CA414-C034-4C34-8055-C264E90D6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BB017-91C9-4478-8E1A-D9DE69F18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577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DF15B-289D-4CC4-B7C9-641E10D70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FFEED9-B5A5-472D-AB21-15A7AE79A1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A3F30C-EB30-4B83-9038-05FD0F97A2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3FD159-50EC-4D72-B5D7-53ED5AB17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CDCCA-AE8A-476E-8362-911FEE1A6666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969750-233D-4BAC-91DE-ABD95ADB5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D41878-4E6C-4841-9F57-EC447F54A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BB017-91C9-4478-8E1A-D9DE69F18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667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F7B84-3BF5-4BCA-8F69-A2A9D531A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6DB403-E3E3-429A-B9B9-A6AC5242A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592E0E-B45F-4F1F-B05B-D99A2613EA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40D2F2-1B02-402D-BCA6-DADCCA0FCF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F67E30-A6AE-42F7-8D3C-8A21A032BB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363D52-A86D-4251-8F6C-B8BDB2158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CDCCA-AE8A-476E-8362-911FEE1A6666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C89AA0-E3ED-4260-B7C6-794784768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FFFBA6-351E-44F3-95CA-95EFCEC50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BB017-91C9-4478-8E1A-D9DE69F18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502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82049-6A33-4C2F-98B1-8244A56EB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784EDD-DA4C-4C36-BC96-2A0853F3D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CDCCA-AE8A-476E-8362-911FEE1A6666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820219-DCAD-42F6-A1BC-6F53991CA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A6BF37-B376-46C5-BB87-EAE8B7DB4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BB017-91C9-4478-8E1A-D9DE69F18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079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AC9AC-31F6-4E37-A617-EEF4A75F5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CDCCA-AE8A-476E-8362-911FEE1A6666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0F24AE-4858-469C-9F83-75C1304FB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C3231F-B2E5-4A5B-8628-57E076265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BB017-91C9-4478-8E1A-D9DE69F18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476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D4011-483F-4A57-88C3-D209ADD80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31BC14-1651-4817-BC8F-6EA689650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62ADCA-F6B6-4A75-8A17-B36A0AEFDB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83F950-36E6-4964-A2F5-20F4CFF19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CDCCA-AE8A-476E-8362-911FEE1A6666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A8B21-E166-4FDF-AB8F-87FFA30FA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CA3E8-9253-4DA7-9D52-E8BDC1AF1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BB017-91C9-4478-8E1A-D9DE69F18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689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70F4E-A66A-404A-B6B6-EFCFA0A65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9F7DD0-AE01-4A2E-936C-449FB4C161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33BA55-EACB-4498-947F-3DB663BFA9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8239BA-E3B4-492E-B913-007A0D390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CDCCA-AE8A-476E-8362-911FEE1A6666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B49CF6-6429-4E8B-B579-7F47037CF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4C0BB6-7AFD-49E3-99B4-46D7A4AFD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BB017-91C9-4478-8E1A-D9DE69F18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575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057DDE-E0ED-4D32-A6FD-D79B40C0B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B04221-6D4B-4975-9139-DD04086BC5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7F23F-5999-4A86-8008-EB8EDA16AD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9CDCCA-AE8A-476E-8362-911FEE1A6666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74D36-A92F-4BE1-BF5A-C5A99D3C67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5B3D89-5C17-4A31-925F-F38283BBA0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BB017-91C9-4478-8E1A-D9DE69F18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657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6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5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7.wdp"/><Relationship Id="rId7" Type="http://schemas.microsoft.com/office/2007/relationships/hdphoto" Target="../media/hdphoto8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microsoft.com/office/2007/relationships/hdphoto" Target="../media/hdphoto9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0.wdp"/><Relationship Id="rId7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11.wdp"/><Relationship Id="rId4" Type="http://schemas.openxmlformats.org/officeDocument/2006/relationships/image" Target="../media/image12.png"/><Relationship Id="rId9" Type="http://schemas.microsoft.com/office/2007/relationships/hdphoto" Target="../media/hdphoto1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13.wdp"/><Relationship Id="rId7" Type="http://schemas.microsoft.com/office/2007/relationships/hdphoto" Target="../media/hdphoto1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microsoft.com/office/2007/relationships/hdphoto" Target="../media/hdphoto4.wdp"/><Relationship Id="rId4" Type="http://schemas.openxmlformats.org/officeDocument/2006/relationships/image" Target="../media/image5.png"/><Relationship Id="rId9" Type="http://schemas.microsoft.com/office/2007/relationships/hdphoto" Target="../media/hdphoto15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16.wdp"/><Relationship Id="rId7" Type="http://schemas.microsoft.com/office/2007/relationships/hdphoto" Target="../media/hdphoto18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microsoft.com/office/2007/relationships/hdphoto" Target="../media/hdphoto20.wdp"/><Relationship Id="rId5" Type="http://schemas.microsoft.com/office/2007/relationships/hdphoto" Target="../media/hdphoto17.wdp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microsoft.com/office/2007/relationships/hdphoto" Target="../media/hdphoto1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8DA6C3D-EF35-4507-81D6-645AA10A2E65}"/>
              </a:ext>
            </a:extLst>
          </p:cNvPr>
          <p:cNvGrpSpPr/>
          <p:nvPr/>
        </p:nvGrpSpPr>
        <p:grpSpPr>
          <a:xfrm>
            <a:off x="1770402" y="130009"/>
            <a:ext cx="8505713" cy="6597982"/>
            <a:chOff x="1770402" y="174171"/>
            <a:chExt cx="8505713" cy="659798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B1C329E-869D-48C2-9B40-886493BBE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70402" y="174171"/>
              <a:ext cx="8505713" cy="631734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7D71A77-03B9-4254-9B89-673359B666A3}"/>
                </a:ext>
              </a:extLst>
            </p:cNvPr>
            <p:cNvSpPr txBox="1"/>
            <p:nvPr/>
          </p:nvSpPr>
          <p:spPr>
            <a:xfrm>
              <a:off x="1770402" y="6495154"/>
              <a:ext cx="521643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/>
                <a:t>Ariel Ferrante, Roxana </a:t>
              </a:r>
              <a:r>
                <a:rPr lang="en-US" sz="1200" dirty="0" err="1"/>
                <a:t>Savin</a:t>
              </a:r>
              <a:r>
                <a:rPr lang="en-US" sz="1200" dirty="0"/>
                <a:t>, Gustavo A </a:t>
              </a:r>
              <a:r>
                <a:rPr lang="en-US" sz="1200" dirty="0" err="1"/>
                <a:t>Slafer</a:t>
              </a:r>
              <a:r>
                <a:rPr lang="en-US" sz="1200" dirty="0"/>
                <a:t>. J Exp Bot. 2013 Jan; 64 (1): 169-84.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6046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6BD50831-77E0-4423-8A9D-006958F2B8FC}"/>
              </a:ext>
            </a:extLst>
          </p:cNvPr>
          <p:cNvGrpSpPr/>
          <p:nvPr/>
        </p:nvGrpSpPr>
        <p:grpSpPr>
          <a:xfrm>
            <a:off x="560134" y="1286970"/>
            <a:ext cx="3261568" cy="4172036"/>
            <a:chOff x="522034" y="1286970"/>
            <a:chExt cx="3261568" cy="417203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6C37AF2-6B0B-4ED9-92BF-0924CE9501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9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034" y="1286970"/>
              <a:ext cx="3175001" cy="381000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D30A5EF-3C4E-4440-8C86-E84455A9ABD1}"/>
                </a:ext>
              </a:extLst>
            </p:cNvPr>
            <p:cNvSpPr txBox="1"/>
            <p:nvPr/>
          </p:nvSpPr>
          <p:spPr>
            <a:xfrm>
              <a:off x="1781530" y="5089674"/>
              <a:ext cx="7905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C1-1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4C1F1EF-574D-4F92-BAC2-AC2E8E7A8C4D}"/>
                </a:ext>
              </a:extLst>
            </p:cNvPr>
            <p:cNvSpPr txBox="1"/>
            <p:nvPr/>
          </p:nvSpPr>
          <p:spPr>
            <a:xfrm>
              <a:off x="2943561" y="1296767"/>
              <a:ext cx="8400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W1.5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DB7978E-C45C-4A78-90F4-FB885A657BB3}"/>
              </a:ext>
            </a:extLst>
          </p:cNvPr>
          <p:cNvGrpSpPr/>
          <p:nvPr/>
        </p:nvGrpSpPr>
        <p:grpSpPr>
          <a:xfrm>
            <a:off x="3784249" y="1272271"/>
            <a:ext cx="3029989" cy="4200300"/>
            <a:chOff x="3784249" y="1272271"/>
            <a:chExt cx="3029989" cy="42003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7857582-26CC-4B07-BC11-868AF0A91A7C}"/>
                </a:ext>
              </a:extLst>
            </p:cNvPr>
            <p:cNvGrpSpPr/>
            <p:nvPr/>
          </p:nvGrpSpPr>
          <p:grpSpPr>
            <a:xfrm>
              <a:off x="3784249" y="1286970"/>
              <a:ext cx="2857502" cy="4185601"/>
              <a:chOff x="3032538" y="645553"/>
              <a:chExt cx="2857502" cy="4185601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09E94400-080E-474C-B7CB-AF316AD008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93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32538" y="645553"/>
                <a:ext cx="2857502" cy="3810001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F9CDC83-3F54-4B94-B22D-763AFA78137C}"/>
                  </a:ext>
                </a:extLst>
              </p:cNvPr>
              <p:cNvSpPr txBox="1"/>
              <p:nvPr/>
            </p:nvSpPr>
            <p:spPr>
              <a:xfrm>
                <a:off x="4047162" y="4461822"/>
                <a:ext cx="10382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C2-4</a:t>
                </a: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B073C64-986A-4812-8093-9F8D7FFD8990}"/>
                </a:ext>
              </a:extLst>
            </p:cNvPr>
            <p:cNvSpPr txBox="1"/>
            <p:nvPr/>
          </p:nvSpPr>
          <p:spPr>
            <a:xfrm>
              <a:off x="5974197" y="1272271"/>
              <a:ext cx="8400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W2.5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C3F09E4-702C-4999-BE2D-4B26AD248390}"/>
              </a:ext>
            </a:extLst>
          </p:cNvPr>
          <p:cNvGrpSpPr/>
          <p:nvPr/>
        </p:nvGrpSpPr>
        <p:grpSpPr>
          <a:xfrm>
            <a:off x="6690865" y="1286970"/>
            <a:ext cx="2522754" cy="4172036"/>
            <a:chOff x="6728965" y="1286970"/>
            <a:chExt cx="2522754" cy="417203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97EEEE4-C3A2-441B-804B-C5B7B1D997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9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8965" y="1286970"/>
              <a:ext cx="2381251" cy="381000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3AEB400-2F75-42CA-9E5B-7F21288F5D94}"/>
                </a:ext>
              </a:extLst>
            </p:cNvPr>
            <p:cNvSpPr txBox="1"/>
            <p:nvPr/>
          </p:nvSpPr>
          <p:spPr>
            <a:xfrm>
              <a:off x="7685563" y="5089674"/>
              <a:ext cx="9239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B2-4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B253D09-C728-41D8-B8D9-686C4DE7A407}"/>
                </a:ext>
              </a:extLst>
            </p:cNvPr>
            <p:cNvSpPr txBox="1"/>
            <p:nvPr/>
          </p:nvSpPr>
          <p:spPr>
            <a:xfrm>
              <a:off x="8411678" y="1292688"/>
              <a:ext cx="8400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W3.0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F282E45-66BC-44F5-8E3E-C4BEB9740D44}"/>
              </a:ext>
            </a:extLst>
          </p:cNvPr>
          <p:cNvGrpSpPr/>
          <p:nvPr/>
        </p:nvGrpSpPr>
        <p:grpSpPr>
          <a:xfrm>
            <a:off x="9111705" y="1286970"/>
            <a:ext cx="2511760" cy="4179333"/>
            <a:chOff x="9197430" y="1286970"/>
            <a:chExt cx="2511760" cy="417933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54F1D1A-0036-4791-9131-044367016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9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7430" y="1286970"/>
              <a:ext cx="2424546" cy="381000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5E492E0-0E6F-4375-9403-A8AED9A96EFC}"/>
                </a:ext>
              </a:extLst>
            </p:cNvPr>
            <p:cNvSpPr txBox="1"/>
            <p:nvPr/>
          </p:nvSpPr>
          <p:spPr>
            <a:xfrm>
              <a:off x="10148209" y="5096971"/>
              <a:ext cx="8858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A1-2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4F84DB5-FBBE-4C6A-A740-4123961D03FD}"/>
                </a:ext>
              </a:extLst>
            </p:cNvPr>
            <p:cNvSpPr txBox="1"/>
            <p:nvPr/>
          </p:nvSpPr>
          <p:spPr>
            <a:xfrm>
              <a:off x="10869149" y="1286970"/>
              <a:ext cx="8400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W3.25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7899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8B57CFB2-C7A3-403C-82BC-55339B1464B2}"/>
              </a:ext>
            </a:extLst>
          </p:cNvPr>
          <p:cNvGrpSpPr/>
          <p:nvPr/>
        </p:nvGrpSpPr>
        <p:grpSpPr>
          <a:xfrm>
            <a:off x="731554" y="860664"/>
            <a:ext cx="10728891" cy="4072274"/>
            <a:chOff x="731554" y="860664"/>
            <a:chExt cx="10728891" cy="407227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68459D9-CED7-4DE2-80EC-F2D91A3D8216}"/>
                </a:ext>
              </a:extLst>
            </p:cNvPr>
            <p:cNvGrpSpPr/>
            <p:nvPr/>
          </p:nvGrpSpPr>
          <p:grpSpPr>
            <a:xfrm>
              <a:off x="731554" y="877395"/>
              <a:ext cx="3079781" cy="4055543"/>
              <a:chOff x="589556" y="705945"/>
              <a:chExt cx="3079781" cy="4055543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7B90FC62-19FA-48AD-8158-5B8DC3A6B2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9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56" y="705945"/>
                <a:ext cx="3079781" cy="3695737"/>
              </a:xfrm>
              <a:prstGeom prst="rect">
                <a:avLst/>
              </a:prstGeom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F81CFB6-69A0-446D-833B-8333A97DB4C3}"/>
                  </a:ext>
                </a:extLst>
              </p:cNvPr>
              <p:cNvSpPr txBox="1"/>
              <p:nvPr/>
            </p:nvSpPr>
            <p:spPr>
              <a:xfrm>
                <a:off x="1675283" y="4392156"/>
                <a:ext cx="7905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C1-1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B989C4F-712D-4E1B-AE36-35C144837EA9}"/>
                </a:ext>
              </a:extLst>
            </p:cNvPr>
            <p:cNvGrpSpPr/>
            <p:nvPr/>
          </p:nvGrpSpPr>
          <p:grpSpPr>
            <a:xfrm>
              <a:off x="3932948" y="860664"/>
              <a:ext cx="3702942" cy="4054356"/>
              <a:chOff x="3790950" y="689214"/>
              <a:chExt cx="3702942" cy="4054356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95CF8192-611F-4B9E-80E7-5D98192F33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92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0950" y="689214"/>
                <a:ext cx="3702942" cy="3702942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7444236-D305-42B3-8FFE-641D8C7B4921}"/>
                  </a:ext>
                </a:extLst>
              </p:cNvPr>
              <p:cNvSpPr txBox="1"/>
              <p:nvPr/>
            </p:nvSpPr>
            <p:spPr>
              <a:xfrm>
                <a:off x="5247133" y="4374238"/>
                <a:ext cx="7905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D-1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5AD2BD9-C290-493D-8636-BBCB625269FC}"/>
                </a:ext>
              </a:extLst>
            </p:cNvPr>
            <p:cNvGrpSpPr/>
            <p:nvPr/>
          </p:nvGrpSpPr>
          <p:grpSpPr>
            <a:xfrm>
              <a:off x="7757503" y="860664"/>
              <a:ext cx="3702942" cy="4054356"/>
              <a:chOff x="7615505" y="689214"/>
              <a:chExt cx="3702942" cy="4054356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AD5C405E-FB68-4DEC-9D28-36CF3FB552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93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15505" y="689214"/>
                <a:ext cx="3702942" cy="3702942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16DED41-6137-44C2-9796-95EC9334B62A}"/>
                  </a:ext>
                </a:extLst>
              </p:cNvPr>
              <p:cNvSpPr txBox="1"/>
              <p:nvPr/>
            </p:nvSpPr>
            <p:spPr>
              <a:xfrm>
                <a:off x="9371726" y="4374238"/>
                <a:ext cx="7905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D-2</a:t>
                </a:r>
              </a:p>
            </p:txBody>
          </p:sp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FF097C1-B347-44E1-89EB-C626C6D3821C}"/>
              </a:ext>
            </a:extLst>
          </p:cNvPr>
          <p:cNvSpPr txBox="1"/>
          <p:nvPr/>
        </p:nvSpPr>
        <p:spPr>
          <a:xfrm>
            <a:off x="4419600" y="324584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Waddington stage 1.5 (W1.5)</a:t>
            </a:r>
          </a:p>
        </p:txBody>
      </p:sp>
    </p:spTree>
    <p:extLst>
      <p:ext uri="{BB962C8B-B14F-4D97-AF65-F5344CB8AC3E}">
        <p14:creationId xmlns:p14="http://schemas.microsoft.com/office/powerpoint/2010/main" val="38673278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B2915BCA-D6BF-4D6B-A712-D7929CC7C06A}"/>
              </a:ext>
            </a:extLst>
          </p:cNvPr>
          <p:cNvGrpSpPr/>
          <p:nvPr/>
        </p:nvGrpSpPr>
        <p:grpSpPr>
          <a:xfrm>
            <a:off x="271545" y="969403"/>
            <a:ext cx="11648910" cy="4191951"/>
            <a:chOff x="271545" y="969403"/>
            <a:chExt cx="11648910" cy="419195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8771668-50B3-464A-B304-B4898D30DEA9}"/>
                </a:ext>
              </a:extLst>
            </p:cNvPr>
            <p:cNvGrpSpPr/>
            <p:nvPr/>
          </p:nvGrpSpPr>
          <p:grpSpPr>
            <a:xfrm>
              <a:off x="271545" y="969404"/>
              <a:ext cx="2721429" cy="4179250"/>
              <a:chOff x="253259" y="645554"/>
              <a:chExt cx="2721429" cy="4179250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2D4A214E-0339-4DB0-B24F-42B7575F9D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92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3259" y="645554"/>
                <a:ext cx="2721429" cy="3810001"/>
              </a:xfrm>
              <a:prstGeom prst="rect">
                <a:avLst/>
              </a:prstGeom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DD3AA2B-0C2F-4F22-8F56-FC1EECA71D4E}"/>
                  </a:ext>
                </a:extLst>
              </p:cNvPr>
              <p:cNvSpPr txBox="1"/>
              <p:nvPr/>
            </p:nvSpPr>
            <p:spPr>
              <a:xfrm>
                <a:off x="1325733" y="4455472"/>
                <a:ext cx="10382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C2-3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6CA90F4-0344-4EA8-921E-6D35AA588449}"/>
                </a:ext>
              </a:extLst>
            </p:cNvPr>
            <p:cNvGrpSpPr/>
            <p:nvPr/>
          </p:nvGrpSpPr>
          <p:grpSpPr>
            <a:xfrm>
              <a:off x="3050824" y="969403"/>
              <a:ext cx="2857502" cy="4185601"/>
              <a:chOff x="3032538" y="645553"/>
              <a:chExt cx="2857502" cy="4185601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D28BF4FA-7A8F-4BFF-9DE9-A630DA5F45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93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32538" y="645553"/>
                <a:ext cx="2857502" cy="3810001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7E0FDDD-FAC0-4D72-B918-1538F7B0C53F}"/>
                  </a:ext>
                </a:extLst>
              </p:cNvPr>
              <p:cNvSpPr txBox="1"/>
              <p:nvPr/>
            </p:nvSpPr>
            <p:spPr>
              <a:xfrm>
                <a:off x="4047162" y="4461822"/>
                <a:ext cx="10382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C2-4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4E0C2C2-0797-4734-91D4-EABCBD3F8B59}"/>
                </a:ext>
              </a:extLst>
            </p:cNvPr>
            <p:cNvGrpSpPr/>
            <p:nvPr/>
          </p:nvGrpSpPr>
          <p:grpSpPr>
            <a:xfrm>
              <a:off x="5966176" y="969405"/>
              <a:ext cx="3175001" cy="4191949"/>
              <a:chOff x="5947890" y="645555"/>
              <a:chExt cx="3175001" cy="4191949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C02C3121-1307-484C-972B-59D0B85D76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92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47890" y="645555"/>
                <a:ext cx="3175001" cy="3810001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F390916-1504-469D-A038-C8008551F381}"/>
                  </a:ext>
                </a:extLst>
              </p:cNvPr>
              <p:cNvSpPr txBox="1"/>
              <p:nvPr/>
            </p:nvSpPr>
            <p:spPr>
              <a:xfrm>
                <a:off x="7333287" y="4468172"/>
                <a:ext cx="10382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D2-1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D0E20E7-E66F-4DBB-9503-BB510C03BADC}"/>
                </a:ext>
              </a:extLst>
            </p:cNvPr>
            <p:cNvGrpSpPr/>
            <p:nvPr/>
          </p:nvGrpSpPr>
          <p:grpSpPr>
            <a:xfrm>
              <a:off x="9199026" y="969406"/>
              <a:ext cx="2721429" cy="4172898"/>
              <a:chOff x="9180740" y="645556"/>
              <a:chExt cx="2721429" cy="4172898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5E8B0A5-6FB1-4224-8395-78470CD579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93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80740" y="645556"/>
                <a:ext cx="2721429" cy="3810001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E427974-EABB-40A4-9A92-8BC0B8F97DAE}"/>
                  </a:ext>
                </a:extLst>
              </p:cNvPr>
              <p:cNvSpPr txBox="1"/>
              <p:nvPr/>
            </p:nvSpPr>
            <p:spPr>
              <a:xfrm>
                <a:off x="10347154" y="4449122"/>
                <a:ext cx="10382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D2-2</a:t>
                </a:r>
              </a:p>
            </p:txBody>
          </p:sp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0276F13-3CF0-4582-83C3-9D9F39264387}"/>
              </a:ext>
            </a:extLst>
          </p:cNvPr>
          <p:cNvSpPr txBox="1"/>
          <p:nvPr/>
        </p:nvSpPr>
        <p:spPr>
          <a:xfrm>
            <a:off x="4419600" y="324584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Waddington stage 2.5 (W2.5)</a:t>
            </a:r>
          </a:p>
        </p:txBody>
      </p:sp>
    </p:spTree>
    <p:extLst>
      <p:ext uri="{BB962C8B-B14F-4D97-AF65-F5344CB8AC3E}">
        <p14:creationId xmlns:p14="http://schemas.microsoft.com/office/powerpoint/2010/main" val="4126688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39CA2C99-ACA7-471C-B020-C1BFADB33B69}"/>
              </a:ext>
            </a:extLst>
          </p:cNvPr>
          <p:cNvGrpSpPr/>
          <p:nvPr/>
        </p:nvGrpSpPr>
        <p:grpSpPr>
          <a:xfrm>
            <a:off x="271923" y="1057273"/>
            <a:ext cx="11648154" cy="4493659"/>
            <a:chOff x="271923" y="1057273"/>
            <a:chExt cx="11648154" cy="449365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B1FD7CB-8F20-4852-9969-E3884431A048}"/>
                </a:ext>
              </a:extLst>
            </p:cNvPr>
            <p:cNvGrpSpPr/>
            <p:nvPr/>
          </p:nvGrpSpPr>
          <p:grpSpPr>
            <a:xfrm>
              <a:off x="271923" y="1057275"/>
              <a:ext cx="2749551" cy="4493657"/>
              <a:chOff x="171897" y="790575"/>
              <a:chExt cx="2749551" cy="4493657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BF8E5E5F-E499-42EF-AD7A-E0F1E99195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92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897" y="790575"/>
                <a:ext cx="2749551" cy="4124326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D693324-1227-424F-BB36-AF4B7D453CE1}"/>
                  </a:ext>
                </a:extLst>
              </p:cNvPr>
              <p:cNvSpPr txBox="1"/>
              <p:nvPr/>
            </p:nvSpPr>
            <p:spPr>
              <a:xfrm>
                <a:off x="1257300" y="4914900"/>
                <a:ext cx="9239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B1-3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9E9A0C0-8885-44B6-9EFE-45815ECD52CF}"/>
                </a:ext>
              </a:extLst>
            </p:cNvPr>
            <p:cNvGrpSpPr/>
            <p:nvPr/>
          </p:nvGrpSpPr>
          <p:grpSpPr>
            <a:xfrm>
              <a:off x="3066277" y="1057275"/>
              <a:ext cx="3093245" cy="4493657"/>
              <a:chOff x="2966251" y="790575"/>
              <a:chExt cx="3093245" cy="4493657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C36C33BD-CF49-4AB1-900D-76F4FE421E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93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6251" y="790575"/>
                <a:ext cx="3093245" cy="4124326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9566309-FAD2-4437-9C22-BFC65A3B6562}"/>
                  </a:ext>
                </a:extLst>
              </p:cNvPr>
              <p:cNvSpPr txBox="1"/>
              <p:nvPr/>
            </p:nvSpPr>
            <p:spPr>
              <a:xfrm>
                <a:off x="4143375" y="4914900"/>
                <a:ext cx="9239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B1-4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BA62DFB-F923-4FB8-BE06-CE5B5002AA84}"/>
                </a:ext>
              </a:extLst>
            </p:cNvPr>
            <p:cNvGrpSpPr/>
            <p:nvPr/>
          </p:nvGrpSpPr>
          <p:grpSpPr>
            <a:xfrm>
              <a:off x="6204325" y="1057273"/>
              <a:ext cx="2577705" cy="4493659"/>
              <a:chOff x="6104299" y="790573"/>
              <a:chExt cx="2577705" cy="4493659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49A47399-CC35-4749-907F-8C845E51F7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93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04299" y="790573"/>
                <a:ext cx="2577705" cy="4124328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89C2C28-67E1-4AAE-AB93-BA746CA0EA1B}"/>
                  </a:ext>
                </a:extLst>
              </p:cNvPr>
              <p:cNvSpPr txBox="1"/>
              <p:nvPr/>
            </p:nvSpPr>
            <p:spPr>
              <a:xfrm>
                <a:off x="7124702" y="4914900"/>
                <a:ext cx="9239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B2-4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59C6897-B5A4-4C83-89AC-A57A6558D11F}"/>
                </a:ext>
              </a:extLst>
            </p:cNvPr>
            <p:cNvGrpSpPr/>
            <p:nvPr/>
          </p:nvGrpSpPr>
          <p:grpSpPr>
            <a:xfrm>
              <a:off x="8826832" y="1057273"/>
              <a:ext cx="3093245" cy="4493658"/>
              <a:chOff x="8726806" y="790573"/>
              <a:chExt cx="3093245" cy="4493658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101D35D1-EEF9-4C76-98B8-AC21DDAE63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93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26806" y="790573"/>
                <a:ext cx="3093245" cy="4124327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AE34395-57A5-4ABF-9BFD-22E22A44CD88}"/>
                  </a:ext>
                </a:extLst>
              </p:cNvPr>
              <p:cNvSpPr txBox="1"/>
              <p:nvPr/>
            </p:nvSpPr>
            <p:spPr>
              <a:xfrm>
                <a:off x="10075053" y="4914899"/>
                <a:ext cx="9239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B2-5</a:t>
                </a:r>
              </a:p>
            </p:txBody>
          </p:sp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6F44E40-0679-4741-A8D8-D92166B3E27E}"/>
              </a:ext>
            </a:extLst>
          </p:cNvPr>
          <p:cNvSpPr txBox="1"/>
          <p:nvPr/>
        </p:nvSpPr>
        <p:spPr>
          <a:xfrm>
            <a:off x="4419600" y="324584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Waddington stage 3.0 (W3.0)</a:t>
            </a:r>
          </a:p>
        </p:txBody>
      </p:sp>
    </p:spTree>
    <p:extLst>
      <p:ext uri="{BB962C8B-B14F-4D97-AF65-F5344CB8AC3E}">
        <p14:creationId xmlns:p14="http://schemas.microsoft.com/office/powerpoint/2010/main" val="33197618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9FB79E8B-BF59-4127-A3A1-6EEA1D6871CA}"/>
              </a:ext>
            </a:extLst>
          </p:cNvPr>
          <p:cNvGrpSpPr/>
          <p:nvPr/>
        </p:nvGrpSpPr>
        <p:grpSpPr>
          <a:xfrm>
            <a:off x="410178" y="866775"/>
            <a:ext cx="11371643" cy="4898749"/>
            <a:chOff x="410178" y="866775"/>
            <a:chExt cx="11371643" cy="489874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A201F2C-46ED-4DE6-9F0E-17AB254C5144}"/>
                </a:ext>
              </a:extLst>
            </p:cNvPr>
            <p:cNvGrpSpPr/>
            <p:nvPr/>
          </p:nvGrpSpPr>
          <p:grpSpPr>
            <a:xfrm>
              <a:off x="410178" y="866775"/>
              <a:ext cx="2717650" cy="4898749"/>
              <a:chOff x="464897" y="619125"/>
              <a:chExt cx="2717650" cy="489874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042951DB-2713-407E-BAB8-C5044962F9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92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4897" y="619125"/>
                <a:ext cx="2717650" cy="4529417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D99F75B-9CD2-4B2F-AA22-FBDC7C403B37}"/>
                  </a:ext>
                </a:extLst>
              </p:cNvPr>
              <p:cNvSpPr txBox="1"/>
              <p:nvPr/>
            </p:nvSpPr>
            <p:spPr>
              <a:xfrm>
                <a:off x="1380809" y="5148542"/>
                <a:ext cx="8858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A1-1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2510D83-6F8D-45D3-AFF7-D897A334F9AF}"/>
                </a:ext>
              </a:extLst>
            </p:cNvPr>
            <p:cNvGrpSpPr/>
            <p:nvPr/>
          </p:nvGrpSpPr>
          <p:grpSpPr>
            <a:xfrm>
              <a:off x="3171312" y="866775"/>
              <a:ext cx="2882357" cy="4898749"/>
              <a:chOff x="3226031" y="619125"/>
              <a:chExt cx="2882357" cy="4898749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6F5C5F31-5DE4-4B04-A070-7A92FCA71D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93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26031" y="619125"/>
                <a:ext cx="2882357" cy="4529418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06641D1-4572-4BEA-84F7-E3B0C7C93F33}"/>
                  </a:ext>
                </a:extLst>
              </p:cNvPr>
              <p:cNvSpPr txBox="1"/>
              <p:nvPr/>
            </p:nvSpPr>
            <p:spPr>
              <a:xfrm>
                <a:off x="4333559" y="5148542"/>
                <a:ext cx="8858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A1-2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B62AC47-5967-43F3-9FE4-3AEFD2713F8D}"/>
                </a:ext>
              </a:extLst>
            </p:cNvPr>
            <p:cNvGrpSpPr/>
            <p:nvPr/>
          </p:nvGrpSpPr>
          <p:grpSpPr>
            <a:xfrm>
              <a:off x="6097153" y="866775"/>
              <a:ext cx="2470592" cy="4898749"/>
              <a:chOff x="6151872" y="619125"/>
              <a:chExt cx="2470592" cy="4898749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D7F8BCC1-EF55-4916-B48F-E9735C2C4C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93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51872" y="619125"/>
                <a:ext cx="2470592" cy="4529418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3274FF5-C2D4-4C8B-B5C1-831A7CEA56A5}"/>
                  </a:ext>
                </a:extLst>
              </p:cNvPr>
              <p:cNvSpPr txBox="1"/>
              <p:nvPr/>
            </p:nvSpPr>
            <p:spPr>
              <a:xfrm>
                <a:off x="7067785" y="5148542"/>
                <a:ext cx="8858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A2-1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5586C45-71BB-4039-BEF6-643BEC0655BD}"/>
                </a:ext>
              </a:extLst>
            </p:cNvPr>
            <p:cNvGrpSpPr/>
            <p:nvPr/>
          </p:nvGrpSpPr>
          <p:grpSpPr>
            <a:xfrm>
              <a:off x="8611229" y="866775"/>
              <a:ext cx="3170592" cy="4898749"/>
              <a:chOff x="8665948" y="619125"/>
              <a:chExt cx="3170592" cy="4898749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3831AC91-7DF2-4437-9DC0-273071BE8F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93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65948" y="619125"/>
                <a:ext cx="3170592" cy="4529418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57D8B15-553A-49AA-A2FC-0E5984D5B3E8}"/>
                  </a:ext>
                </a:extLst>
              </p:cNvPr>
              <p:cNvSpPr txBox="1"/>
              <p:nvPr/>
            </p:nvSpPr>
            <p:spPr>
              <a:xfrm>
                <a:off x="10144360" y="5148542"/>
                <a:ext cx="8858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A2-2</a:t>
                </a:r>
              </a:p>
            </p:txBody>
          </p:sp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C60BDE49-A1DD-46B1-8CB8-9A0E275B0A8B}"/>
              </a:ext>
            </a:extLst>
          </p:cNvPr>
          <p:cNvSpPr txBox="1"/>
          <p:nvPr/>
        </p:nvSpPr>
        <p:spPr>
          <a:xfrm>
            <a:off x="4419599" y="324584"/>
            <a:ext cx="3705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Waddington stage 3.25 (W3.25)</a:t>
            </a:r>
          </a:p>
        </p:txBody>
      </p:sp>
    </p:spTree>
    <p:extLst>
      <p:ext uri="{BB962C8B-B14F-4D97-AF65-F5344CB8AC3E}">
        <p14:creationId xmlns:p14="http://schemas.microsoft.com/office/powerpoint/2010/main" val="7023082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D840A85-5284-49DF-AA96-3755FAD5D357}"/>
              </a:ext>
            </a:extLst>
          </p:cNvPr>
          <p:cNvGrpSpPr>
            <a:grpSpLocks noChangeAspect="1"/>
          </p:cNvGrpSpPr>
          <p:nvPr/>
        </p:nvGrpSpPr>
        <p:grpSpPr>
          <a:xfrm>
            <a:off x="1113002" y="1110656"/>
            <a:ext cx="10397209" cy="5335375"/>
            <a:chOff x="806075" y="953001"/>
            <a:chExt cx="10944431" cy="5616185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E4A8F92-64B8-41B5-8771-56A84F3FFBC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06075" y="999297"/>
              <a:ext cx="4286039" cy="5554942"/>
              <a:chOff x="772524" y="915413"/>
              <a:chExt cx="4012707" cy="5200687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626CFED9-26C1-4720-8528-18CDBDA35402}"/>
                  </a:ext>
                </a:extLst>
              </p:cNvPr>
              <p:cNvGrpSpPr/>
              <p:nvPr/>
            </p:nvGrpSpPr>
            <p:grpSpPr>
              <a:xfrm>
                <a:off x="772526" y="915413"/>
                <a:ext cx="4012705" cy="2438399"/>
                <a:chOff x="1402841" y="1776547"/>
                <a:chExt cx="4012705" cy="2438399"/>
              </a:xfrm>
            </p:grpSpPr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506ECA20-56D3-4AAF-B06B-1391123008A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rightnessContrast bright="3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02" t="25140" r="22510" b="46210"/>
                <a:stretch/>
              </p:blipFill>
              <p:spPr>
                <a:xfrm>
                  <a:off x="1402841" y="1776547"/>
                  <a:ext cx="4012705" cy="2438399"/>
                </a:xfrm>
                <a:prstGeom prst="rect">
                  <a:avLst/>
                </a:prstGeom>
              </p:spPr>
            </p:pic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7D95FFB6-2F21-454B-B3D0-BFF83E788042}"/>
                    </a:ext>
                  </a:extLst>
                </p:cNvPr>
                <p:cNvSpPr txBox="1"/>
                <p:nvPr/>
              </p:nvSpPr>
              <p:spPr>
                <a:xfrm>
                  <a:off x="1402841" y="1776547"/>
                  <a:ext cx="67850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FFFF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AG1</a:t>
                  </a:r>
                </a:p>
                <a:p>
                  <a:r>
                    <a:rPr lang="en-US" sz="1400" dirty="0">
                      <a:solidFill>
                        <a:srgbClr val="DD453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AG2</a:t>
                  </a:r>
                </a:p>
              </p:txBody>
            </p: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60AD2469-9883-4EA6-B794-FD39D58DD79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72524" y="3497692"/>
                <a:ext cx="3986910" cy="2618408"/>
                <a:chOff x="5852160" y="1767837"/>
                <a:chExt cx="3726084" cy="2447111"/>
              </a:xfrm>
            </p:grpSpPr>
            <p:pic>
              <p:nvPicPr>
                <p:cNvPr id="8" name="Picture 7">
                  <a:extLst>
                    <a:ext uri="{FF2B5EF4-FFF2-40B4-BE49-F238E27FC236}">
                      <a16:creationId xmlns:a16="http://schemas.microsoft.com/office/drawing/2014/main" id="{A51F5F63-0496-4929-919C-7AB37448DC9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rightnessContrast bright="3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5" t="24934" r="29106" b="48214"/>
                <a:stretch/>
              </p:blipFill>
              <p:spPr>
                <a:xfrm>
                  <a:off x="5852160" y="1776548"/>
                  <a:ext cx="3726084" cy="2438400"/>
                </a:xfrm>
                <a:prstGeom prst="rect">
                  <a:avLst/>
                </a:prstGeom>
              </p:spPr>
            </p:pic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C0BC19FB-30D3-4F09-B1D7-930FDD93F483}"/>
                    </a:ext>
                  </a:extLst>
                </p:cNvPr>
                <p:cNvSpPr txBox="1"/>
                <p:nvPr/>
              </p:nvSpPr>
              <p:spPr>
                <a:xfrm>
                  <a:off x="5852160" y="1767837"/>
                  <a:ext cx="678508" cy="7386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FFFF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AP3</a:t>
                  </a:r>
                </a:p>
                <a:p>
                  <a:r>
                    <a:rPr lang="en-US" sz="1400" dirty="0">
                      <a:solidFill>
                        <a:srgbClr val="BD3B35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PI.1</a:t>
                  </a:r>
                </a:p>
                <a:p>
                  <a:r>
                    <a:rPr lang="en-US" sz="1400" dirty="0">
                      <a:solidFill>
                        <a:srgbClr val="00B05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PI.2</a:t>
                  </a:r>
                </a:p>
              </p:txBody>
            </p:sp>
          </p:grp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755B05A-0DC8-4E4F-AD75-12388E1E28EA}"/>
                </a:ext>
              </a:extLst>
            </p:cNvPr>
            <p:cNvGrpSpPr/>
            <p:nvPr/>
          </p:nvGrpSpPr>
          <p:grpSpPr>
            <a:xfrm>
              <a:off x="5865044" y="953001"/>
              <a:ext cx="2907989" cy="2651916"/>
              <a:chOff x="3177402" y="13808"/>
              <a:chExt cx="3702059" cy="3376060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BC04FBF1-4856-4D88-B45F-1F9BBF632AE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30000"/>
                        </a14:imgEffect>
                      </a14:imgLayer>
                    </a14:imgProps>
                  </a:ext>
                </a:extLst>
              </a:blip>
              <a:srcRect t="9271"/>
              <a:stretch/>
            </p:blipFill>
            <p:spPr>
              <a:xfrm>
                <a:off x="3177402" y="76476"/>
                <a:ext cx="3702059" cy="3313392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0CEBAA7-E126-4713-BE32-96B49DF39A3F}"/>
                  </a:ext>
                </a:extLst>
              </p:cNvPr>
              <p:cNvSpPr txBox="1"/>
              <p:nvPr/>
            </p:nvSpPr>
            <p:spPr>
              <a:xfrm>
                <a:off x="3200964" y="13808"/>
                <a:ext cx="49244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i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AG1</a:t>
                </a:r>
              </a:p>
              <a:p>
                <a:r>
                  <a:rPr lang="en-US" sz="1200" i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AG2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152ED79-1F73-4375-974D-91013B40A332}"/>
                </a:ext>
              </a:extLst>
            </p:cNvPr>
            <p:cNvGrpSpPr/>
            <p:nvPr/>
          </p:nvGrpSpPr>
          <p:grpSpPr>
            <a:xfrm>
              <a:off x="8915971" y="1010679"/>
              <a:ext cx="2834535" cy="2602690"/>
              <a:chOff x="5485999" y="32562"/>
              <a:chExt cx="3040219" cy="2845681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6CD8D1D6-A71F-4F7C-85E6-304237972A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3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485999" y="32562"/>
                <a:ext cx="3040219" cy="2845681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536D29E-A9DB-430E-A4FB-7CC197A73582}"/>
                  </a:ext>
                </a:extLst>
              </p:cNvPr>
              <p:cNvSpPr txBox="1"/>
              <p:nvPr/>
            </p:nvSpPr>
            <p:spPr>
              <a:xfrm>
                <a:off x="5603557" y="32562"/>
                <a:ext cx="47481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i="1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AP3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1768513-8243-4B77-B0EE-BA7E5196701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194554" y="3767429"/>
              <a:ext cx="3092650" cy="2801757"/>
              <a:chOff x="7764534" y="3463296"/>
              <a:chExt cx="3386889" cy="3068320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34179F21-30B1-4806-83C0-33FBE4303F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rightnessContrast bright="3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764534" y="3463296"/>
                <a:ext cx="3386889" cy="3068320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FB4B318-D102-4C33-AD3C-B48DF1680AC7}"/>
                  </a:ext>
                </a:extLst>
              </p:cNvPr>
              <p:cNvSpPr txBox="1"/>
              <p:nvPr/>
            </p:nvSpPr>
            <p:spPr>
              <a:xfrm>
                <a:off x="8229600" y="3546008"/>
                <a:ext cx="46679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i="1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PI-1</a:t>
                </a:r>
              </a:p>
            </p:txBody>
          </p:sp>
        </p:grp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135D4646-4147-4791-8DE2-EC69D8A9661F}"/>
              </a:ext>
            </a:extLst>
          </p:cNvPr>
          <p:cNvSpPr txBox="1"/>
          <p:nvPr/>
        </p:nvSpPr>
        <p:spPr>
          <a:xfrm>
            <a:off x="2831051" y="814516"/>
            <a:ext cx="609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A1.2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F43B9E3-DFFF-4238-B985-6CE62A4FEBBB}"/>
              </a:ext>
            </a:extLst>
          </p:cNvPr>
          <p:cNvSpPr txBox="1"/>
          <p:nvPr/>
        </p:nvSpPr>
        <p:spPr>
          <a:xfrm>
            <a:off x="8376880" y="785305"/>
            <a:ext cx="609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A1.1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FAF7375-46A7-4FF1-966B-209F4C32B0E9}"/>
              </a:ext>
            </a:extLst>
          </p:cNvPr>
          <p:cNvSpPr txBox="1"/>
          <p:nvPr/>
        </p:nvSpPr>
        <p:spPr>
          <a:xfrm>
            <a:off x="706132" y="255421"/>
            <a:ext cx="108284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Note on sections A1 and A2 (W2.25, lemma primordia): 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Some of the central spikelet meristems are starting to show expression of floral MADS-box genes </a:t>
            </a:r>
            <a:r>
              <a:rPr lang="en-US" sz="14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AG1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14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AG2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14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AP3 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and </a:t>
            </a:r>
            <a:r>
              <a:rPr lang="en-US" sz="14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PI-1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suggesting the initiation of a transition to florets and flowers that are characteristic of W3.5 (floret primordia stage).</a:t>
            </a:r>
          </a:p>
        </p:txBody>
      </p:sp>
    </p:spTree>
    <p:extLst>
      <p:ext uri="{BB962C8B-B14F-4D97-AF65-F5344CB8AC3E}">
        <p14:creationId xmlns:p14="http://schemas.microsoft.com/office/powerpoint/2010/main" val="19917398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140</Words>
  <Application>Microsoft Office PowerPoint</Application>
  <PresentationFormat>Widescreen</PresentationFormat>
  <Paragraphs>40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Huiqiong Lin</dc:creator>
  <cp:lastModifiedBy>Jorge Dubcovsky</cp:lastModifiedBy>
  <cp:revision>8</cp:revision>
  <dcterms:created xsi:type="dcterms:W3CDTF">2023-10-02T20:13:03Z</dcterms:created>
  <dcterms:modified xsi:type="dcterms:W3CDTF">2023-10-04T02:59:16Z</dcterms:modified>
</cp:coreProperties>
</file>